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4"/>
  </p:sldMasterIdLst>
  <p:notesMasterIdLst>
    <p:notesMasterId r:id="rId22"/>
  </p:notesMasterIdLst>
  <p:handoutMasterIdLst>
    <p:handoutMasterId r:id="rId23"/>
  </p:handoutMasterIdLst>
  <p:sldIdLst>
    <p:sldId id="256" r:id="rId5"/>
    <p:sldId id="257" r:id="rId6"/>
    <p:sldId id="270" r:id="rId7"/>
    <p:sldId id="271" r:id="rId8"/>
    <p:sldId id="261" r:id="rId9"/>
    <p:sldId id="267" r:id="rId10"/>
    <p:sldId id="268" r:id="rId11"/>
    <p:sldId id="269" r:id="rId12"/>
    <p:sldId id="258" r:id="rId13"/>
    <p:sldId id="262" r:id="rId14"/>
    <p:sldId id="259" r:id="rId15"/>
    <p:sldId id="264" r:id="rId16"/>
    <p:sldId id="263" r:id="rId17"/>
    <p:sldId id="265" r:id="rId18"/>
    <p:sldId id="266" r:id="rId19"/>
    <p:sldId id="273"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931" y="50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A06F1-B57D-406B-8F09-B1FDC0D0B1F3}" type="datetimeFigureOut">
              <a:rPr lang="en-US" smtClean="0"/>
              <a:t>1/23/2025</a:t>
            </a:fld>
            <a:endParaRPr lang="en-US" dirty="0"/>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7F2BD-238E-42D0-B670-F788A50DBDE8}" type="datetimeFigureOut">
              <a:rPr lang="en-US" smtClean="0"/>
              <a:t>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AFBC-5A89-13B2-282F-1A3320BFA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8455B-4E2D-B729-B09A-D2EE63FB2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F31B4-1B7C-79F3-2091-F2564EC5F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33F95C-C88D-9AB0-3F19-30452CD4CC00}"/>
              </a:ext>
            </a:extLst>
          </p:cNvPr>
          <p:cNvSpPr>
            <a:spLocks noGrp="1"/>
          </p:cNvSpPr>
          <p:nvPr>
            <p:ph type="sldNum" sz="quarter" idx="5"/>
          </p:nvPr>
        </p:nvSpPr>
        <p:spPr/>
        <p:txBody>
          <a:bodyPr/>
          <a:lstStyle/>
          <a:p>
            <a:fld id="{28E8DF69-FFB1-4D3A-9D8C-5887E79674D9}" type="slidenum">
              <a:rPr lang="en-US" smtClean="0"/>
              <a:t>10</a:t>
            </a:fld>
            <a:endParaRPr lang="en-US" dirty="0"/>
          </a:p>
        </p:txBody>
      </p:sp>
    </p:spTree>
    <p:extLst>
      <p:ext uri="{BB962C8B-B14F-4D97-AF65-F5344CB8AC3E}">
        <p14:creationId xmlns:p14="http://schemas.microsoft.com/office/powerpoint/2010/main" val="356113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11</a:t>
            </a:fld>
            <a:endParaRPr lang="en-US" dirty="0"/>
          </a:p>
        </p:txBody>
      </p:sp>
    </p:spTree>
    <p:extLst>
      <p:ext uri="{BB962C8B-B14F-4D97-AF65-F5344CB8AC3E}">
        <p14:creationId xmlns:p14="http://schemas.microsoft.com/office/powerpoint/2010/main" val="411146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4B961-C9C4-31A2-30E0-D7707A4F6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15C67-ACBD-EEC6-D1DE-0B01EB412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85397-2841-5543-AE53-15BD094908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BF393-0749-1316-BD00-CB6876997ECE}"/>
              </a:ext>
            </a:extLst>
          </p:cNvPr>
          <p:cNvSpPr>
            <a:spLocks noGrp="1"/>
          </p:cNvSpPr>
          <p:nvPr>
            <p:ph type="sldNum" sz="quarter" idx="5"/>
          </p:nvPr>
        </p:nvSpPr>
        <p:spPr/>
        <p:txBody>
          <a:bodyPr/>
          <a:lstStyle/>
          <a:p>
            <a:fld id="{28E8DF69-FFB1-4D3A-9D8C-5887E79674D9}" type="slidenum">
              <a:rPr lang="en-US" smtClean="0"/>
              <a:t>12</a:t>
            </a:fld>
            <a:endParaRPr lang="en-US" dirty="0"/>
          </a:p>
        </p:txBody>
      </p:sp>
    </p:spTree>
    <p:extLst>
      <p:ext uri="{BB962C8B-B14F-4D97-AF65-F5344CB8AC3E}">
        <p14:creationId xmlns:p14="http://schemas.microsoft.com/office/powerpoint/2010/main" val="41681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0E4F0-F9FD-9E66-AF07-3F2436326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93154-FF66-E950-BC79-58B016CE2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B39AE-7E01-75FC-C06E-A79B3A8C92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6871A-671A-382A-F82F-558C2DA1FBC4}"/>
              </a:ext>
            </a:extLst>
          </p:cNvPr>
          <p:cNvSpPr>
            <a:spLocks noGrp="1"/>
          </p:cNvSpPr>
          <p:nvPr>
            <p:ph type="sldNum" sz="quarter" idx="5"/>
          </p:nvPr>
        </p:nvSpPr>
        <p:spPr/>
        <p:txBody>
          <a:bodyPr/>
          <a:lstStyle/>
          <a:p>
            <a:fld id="{28E8DF69-FFB1-4D3A-9D8C-5887E79674D9}" type="slidenum">
              <a:rPr lang="en-US" smtClean="0"/>
              <a:t>13</a:t>
            </a:fld>
            <a:endParaRPr lang="en-US" dirty="0"/>
          </a:p>
        </p:txBody>
      </p:sp>
    </p:spTree>
    <p:extLst>
      <p:ext uri="{BB962C8B-B14F-4D97-AF65-F5344CB8AC3E}">
        <p14:creationId xmlns:p14="http://schemas.microsoft.com/office/powerpoint/2010/main" val="146931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E85B6-9DB9-6867-C8FE-FBB977098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1EAEE-43A8-8FC1-1C20-DA9F63593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D8CFD-9691-EEAB-C97E-C46DC74895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CF2731-3FE4-2536-5893-18D65AB0BA56}"/>
              </a:ext>
            </a:extLst>
          </p:cNvPr>
          <p:cNvSpPr>
            <a:spLocks noGrp="1"/>
          </p:cNvSpPr>
          <p:nvPr>
            <p:ph type="sldNum" sz="quarter" idx="5"/>
          </p:nvPr>
        </p:nvSpPr>
        <p:spPr/>
        <p:txBody>
          <a:bodyPr/>
          <a:lstStyle/>
          <a:p>
            <a:fld id="{28E8DF69-FFB1-4D3A-9D8C-5887E79674D9}" type="slidenum">
              <a:rPr lang="en-US" smtClean="0"/>
              <a:t>14</a:t>
            </a:fld>
            <a:endParaRPr lang="en-US" dirty="0"/>
          </a:p>
        </p:txBody>
      </p:sp>
    </p:spTree>
    <p:extLst>
      <p:ext uri="{BB962C8B-B14F-4D97-AF65-F5344CB8AC3E}">
        <p14:creationId xmlns:p14="http://schemas.microsoft.com/office/powerpoint/2010/main" val="401140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2AC8-FE69-F3A8-FC22-F9D7979F7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A66D2-DEBF-B63C-3622-BBD37ACF6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48459-F503-421D-BF1C-41756957A7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941130-ADBE-3FC0-21F6-08575381F947}"/>
              </a:ext>
            </a:extLst>
          </p:cNvPr>
          <p:cNvSpPr>
            <a:spLocks noGrp="1"/>
          </p:cNvSpPr>
          <p:nvPr>
            <p:ph type="sldNum" sz="quarter" idx="5"/>
          </p:nvPr>
        </p:nvSpPr>
        <p:spPr/>
        <p:txBody>
          <a:bodyPr/>
          <a:lstStyle/>
          <a:p>
            <a:fld id="{28E8DF69-FFB1-4D3A-9D8C-5887E79674D9}" type="slidenum">
              <a:rPr lang="en-US" smtClean="0"/>
              <a:t>15</a:t>
            </a:fld>
            <a:endParaRPr lang="en-US" dirty="0"/>
          </a:p>
        </p:txBody>
      </p:sp>
    </p:spTree>
    <p:extLst>
      <p:ext uri="{BB962C8B-B14F-4D97-AF65-F5344CB8AC3E}">
        <p14:creationId xmlns:p14="http://schemas.microsoft.com/office/powerpoint/2010/main" val="386810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a:t>
            </a:fld>
            <a:endParaRPr lang="en-US" dirty="0"/>
          </a:p>
        </p:txBody>
      </p:sp>
    </p:spTree>
    <p:extLst>
      <p:ext uri="{BB962C8B-B14F-4D97-AF65-F5344CB8AC3E}">
        <p14:creationId xmlns:p14="http://schemas.microsoft.com/office/powerpoint/2010/main" val="127208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F10CE-98FF-E93C-4969-15FA2634E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4F6E6-3595-122C-1889-51254A3B4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BA637-942D-125E-6F88-0A532D0F6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098A8A-831F-BFCD-55E7-0D1C64D968BF}"/>
              </a:ext>
            </a:extLst>
          </p:cNvPr>
          <p:cNvSpPr>
            <a:spLocks noGrp="1"/>
          </p:cNvSpPr>
          <p:nvPr>
            <p:ph type="sldNum" sz="quarter" idx="5"/>
          </p:nvPr>
        </p:nvSpPr>
        <p:spPr/>
        <p:txBody>
          <a:bodyPr/>
          <a:lstStyle/>
          <a:p>
            <a:fld id="{28E8DF69-FFB1-4D3A-9D8C-5887E79674D9}" type="slidenum">
              <a:rPr lang="en-US" smtClean="0"/>
              <a:t>3</a:t>
            </a:fld>
            <a:endParaRPr lang="en-US" dirty="0"/>
          </a:p>
        </p:txBody>
      </p:sp>
    </p:spTree>
    <p:extLst>
      <p:ext uri="{BB962C8B-B14F-4D97-AF65-F5344CB8AC3E}">
        <p14:creationId xmlns:p14="http://schemas.microsoft.com/office/powerpoint/2010/main" val="410463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FF068-4004-1AE2-DA24-7AC47B12B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45AC4-7B3E-6C9A-4E94-A85E6717A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73125-A091-97F4-CFB0-70EB895817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9E3398-A87D-CEBC-B898-36F456B7650E}"/>
              </a:ext>
            </a:extLst>
          </p:cNvPr>
          <p:cNvSpPr>
            <a:spLocks noGrp="1"/>
          </p:cNvSpPr>
          <p:nvPr>
            <p:ph type="sldNum" sz="quarter" idx="5"/>
          </p:nvPr>
        </p:nvSpPr>
        <p:spPr/>
        <p:txBody>
          <a:bodyPr/>
          <a:lstStyle/>
          <a:p>
            <a:fld id="{28E8DF69-FFB1-4D3A-9D8C-5887E79674D9}" type="slidenum">
              <a:rPr lang="en-US" smtClean="0"/>
              <a:t>4</a:t>
            </a:fld>
            <a:endParaRPr lang="en-US" dirty="0"/>
          </a:p>
        </p:txBody>
      </p:sp>
    </p:spTree>
    <p:extLst>
      <p:ext uri="{BB962C8B-B14F-4D97-AF65-F5344CB8AC3E}">
        <p14:creationId xmlns:p14="http://schemas.microsoft.com/office/powerpoint/2010/main" val="341862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913D-FC69-E1F8-69E6-4C24C2D74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68841-E000-4E94-45DD-18A1CDE38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5ABF9-DF4E-B0A8-950E-905484074F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4511CB-48F6-A4D6-42A2-C76A253CE9A6}"/>
              </a:ext>
            </a:extLst>
          </p:cNvPr>
          <p:cNvSpPr>
            <a:spLocks noGrp="1"/>
          </p:cNvSpPr>
          <p:nvPr>
            <p:ph type="sldNum" sz="quarter" idx="5"/>
          </p:nvPr>
        </p:nvSpPr>
        <p:spPr/>
        <p:txBody>
          <a:bodyPr/>
          <a:lstStyle/>
          <a:p>
            <a:fld id="{28E8DF69-FFB1-4D3A-9D8C-5887E79674D9}" type="slidenum">
              <a:rPr lang="en-US" smtClean="0"/>
              <a:t>5</a:t>
            </a:fld>
            <a:endParaRPr lang="en-US" dirty="0"/>
          </a:p>
        </p:txBody>
      </p:sp>
    </p:spTree>
    <p:extLst>
      <p:ext uri="{BB962C8B-B14F-4D97-AF65-F5344CB8AC3E}">
        <p14:creationId xmlns:p14="http://schemas.microsoft.com/office/powerpoint/2010/main" val="226169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FBC15-1A1B-F1D9-31A1-B0A2F84BB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B5EE3-128A-EAD7-82D1-C419CC337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4083F-5FBE-A980-A602-76E2AD8AE4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B3CDCE-C6B1-3A96-C214-2E921AA80950}"/>
              </a:ext>
            </a:extLst>
          </p:cNvPr>
          <p:cNvSpPr>
            <a:spLocks noGrp="1"/>
          </p:cNvSpPr>
          <p:nvPr>
            <p:ph type="sldNum" sz="quarter" idx="5"/>
          </p:nvPr>
        </p:nvSpPr>
        <p:spPr/>
        <p:txBody>
          <a:bodyPr/>
          <a:lstStyle/>
          <a:p>
            <a:fld id="{28E8DF69-FFB1-4D3A-9D8C-5887E79674D9}" type="slidenum">
              <a:rPr lang="en-US" smtClean="0"/>
              <a:t>6</a:t>
            </a:fld>
            <a:endParaRPr lang="en-US" dirty="0"/>
          </a:p>
        </p:txBody>
      </p:sp>
    </p:spTree>
    <p:extLst>
      <p:ext uri="{BB962C8B-B14F-4D97-AF65-F5344CB8AC3E}">
        <p14:creationId xmlns:p14="http://schemas.microsoft.com/office/powerpoint/2010/main" val="394155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A15A0-EB58-8D58-297C-D348B934E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869BE-EBA2-79BA-5E45-C5A48918B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8985C-AE81-282F-48DE-44E567F463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BF7B13-EE63-07EE-697F-AB3A78AC3D0E}"/>
              </a:ext>
            </a:extLst>
          </p:cNvPr>
          <p:cNvSpPr>
            <a:spLocks noGrp="1"/>
          </p:cNvSpPr>
          <p:nvPr>
            <p:ph type="sldNum" sz="quarter" idx="5"/>
          </p:nvPr>
        </p:nvSpPr>
        <p:spPr/>
        <p:txBody>
          <a:bodyPr/>
          <a:lstStyle/>
          <a:p>
            <a:fld id="{28E8DF69-FFB1-4D3A-9D8C-5887E79674D9}" type="slidenum">
              <a:rPr lang="en-US" smtClean="0"/>
              <a:t>7</a:t>
            </a:fld>
            <a:endParaRPr lang="en-US" dirty="0"/>
          </a:p>
        </p:txBody>
      </p:sp>
    </p:spTree>
    <p:extLst>
      <p:ext uri="{BB962C8B-B14F-4D97-AF65-F5344CB8AC3E}">
        <p14:creationId xmlns:p14="http://schemas.microsoft.com/office/powerpoint/2010/main" val="34600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F4FC-9A06-9721-926B-43E6FFC85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ED4F8-2D10-E119-59FA-3F27DB265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F2A9E-70E7-414C-D5A3-7CE1A3A6B2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4E3F5D-C486-A2B6-57B4-6D15329197B7}"/>
              </a:ext>
            </a:extLst>
          </p:cNvPr>
          <p:cNvSpPr>
            <a:spLocks noGrp="1"/>
          </p:cNvSpPr>
          <p:nvPr>
            <p:ph type="sldNum" sz="quarter" idx="5"/>
          </p:nvPr>
        </p:nvSpPr>
        <p:spPr/>
        <p:txBody>
          <a:bodyPr/>
          <a:lstStyle/>
          <a:p>
            <a:fld id="{28E8DF69-FFB1-4D3A-9D8C-5887E79674D9}" type="slidenum">
              <a:rPr lang="en-US" smtClean="0"/>
              <a:t>8</a:t>
            </a:fld>
            <a:endParaRPr lang="en-US" dirty="0"/>
          </a:p>
        </p:txBody>
      </p:sp>
    </p:spTree>
    <p:extLst>
      <p:ext uri="{BB962C8B-B14F-4D97-AF65-F5344CB8AC3E}">
        <p14:creationId xmlns:p14="http://schemas.microsoft.com/office/powerpoint/2010/main" val="3830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9</a:t>
            </a:fld>
            <a:endParaRPr lang="en-US" dirty="0"/>
          </a:p>
        </p:txBody>
      </p:sp>
    </p:spTree>
    <p:extLst>
      <p:ext uri="{BB962C8B-B14F-4D97-AF65-F5344CB8AC3E}">
        <p14:creationId xmlns:p14="http://schemas.microsoft.com/office/powerpoint/2010/main" val="20394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noProof="0" smtClean="0"/>
              <a:t>1/23/2025</a:t>
            </a:fld>
            <a:endParaRPr lang="en-US" noProof="0" dirty="0"/>
          </a:p>
        </p:txBody>
      </p:sp>
      <p:sp>
        <p:nvSpPr>
          <p:cNvPr id="5"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8151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noProof="0" smtClean="0"/>
              <a:t>1/23/2025</a:t>
            </a:fld>
            <a:endParaRPr lang="en-US" noProof="0" dirty="0"/>
          </a:p>
        </p:txBody>
      </p:sp>
      <p:sp>
        <p:nvSpPr>
          <p:cNvPr id="6" name="Footer Placeholder 5"/>
          <p:cNvSpPr>
            <a:spLocks noGrp="1"/>
          </p:cNvSpPr>
          <p:nvPr>
            <p:ph type="ftr" sz="quarter" idx="11"/>
          </p:nvPr>
        </p:nvSpPr>
        <p:spPr/>
        <p:txBody>
          <a:bodyPr/>
          <a:lstStyle/>
          <a:p>
            <a:r>
              <a:rPr lang="en-US" noProof="0"/>
              <a:t>
              </a:t>
            </a:r>
            <a:endParaRPr lang="en-US" noProof="0" dirty="0"/>
          </a:p>
        </p:txBody>
      </p:sp>
      <p:sp>
        <p:nvSpPr>
          <p:cNvPr id="7" name="Slide Number Placeholder 6"/>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24396652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noProof="0" smtClean="0"/>
              <a:t>1/23/2025</a:t>
            </a:fld>
            <a:endParaRPr lang="en-US" noProof="0" dirty="0"/>
          </a:p>
        </p:txBody>
      </p:sp>
      <p:sp>
        <p:nvSpPr>
          <p:cNvPr id="5"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4517215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noProof="0" smtClean="0"/>
              <a:t>1/23/2025</a:t>
            </a:fld>
            <a:endParaRPr lang="en-US" noProof="0" dirty="0"/>
          </a:p>
        </p:txBody>
      </p:sp>
      <p:sp>
        <p:nvSpPr>
          <p:cNvPr id="5"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797988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noProof="0" smtClean="0"/>
              <a:t>1/23/2025</a:t>
            </a:fld>
            <a:endParaRPr lang="en-US" noProof="0" dirty="0"/>
          </a:p>
        </p:txBody>
      </p:sp>
      <p:sp>
        <p:nvSpPr>
          <p:cNvPr id="5"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8042433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noProof="0" smtClean="0"/>
              <a:t>1/23/2025</a:t>
            </a:fld>
            <a:endParaRPr lang="en-US" noProof="0" dirty="0"/>
          </a:p>
        </p:txBody>
      </p:sp>
      <p:sp>
        <p:nvSpPr>
          <p:cNvPr id="4"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6014585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noProof="0" smtClean="0"/>
              <a:t>1/23/2025</a:t>
            </a:fld>
            <a:endParaRPr lang="en-US" noProof="0" dirty="0"/>
          </a:p>
        </p:txBody>
      </p:sp>
      <p:sp>
        <p:nvSpPr>
          <p:cNvPr id="4"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8285445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noProof="0" smtClean="0"/>
              <a:t>1/23/2025</a:t>
            </a:fld>
            <a:endParaRPr lang="en-US" noProof="0" dirty="0"/>
          </a:p>
        </p:txBody>
      </p:sp>
      <p:sp>
        <p:nvSpPr>
          <p:cNvPr id="5"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857370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noProof="0" smtClean="0"/>
              <a:t>1/23/2025</a:t>
            </a:fld>
            <a:endParaRPr lang="en-US" noProof="0" dirty="0"/>
          </a:p>
        </p:txBody>
      </p:sp>
      <p:sp>
        <p:nvSpPr>
          <p:cNvPr id="5"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37624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D162C4-EDD9-4389-A98B-B87ECEA2A816}" type="datetimeFigureOut">
              <a:rPr lang="en-US" noProof="0" smtClean="0"/>
              <a:t>1/23/2025</a:t>
            </a:fld>
            <a:endParaRPr lang="en-US" noProof="0" dirty="0"/>
          </a:p>
        </p:txBody>
      </p:sp>
      <p:sp>
        <p:nvSpPr>
          <p:cNvPr id="5"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13538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1/23/2025</a:t>
            </a:fld>
            <a:endParaRPr lang="en-US" noProof="0" dirty="0"/>
          </a:p>
        </p:txBody>
      </p:sp>
      <p:sp>
        <p:nvSpPr>
          <p:cNvPr id="5" name="Footer Placeholder 4"/>
          <p:cNvSpPr>
            <a:spLocks noGrp="1"/>
          </p:cNvSpPr>
          <p:nvPr>
            <p:ph type="ftr" sz="quarter" idx="11"/>
          </p:nvPr>
        </p:nvSpPr>
        <p:spPr/>
        <p:txBody>
          <a:bodyPr/>
          <a:lstStyle/>
          <a:p>
            <a:r>
              <a:rPr lang="en-US" noProof="0"/>
              <a:t>
              </a:t>
            </a:r>
            <a:endParaRPr 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6857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noProof="0" smtClean="0"/>
              <a:t>1/23/2025</a:t>
            </a:fld>
            <a:endParaRPr lang="en-US" noProof="0" dirty="0"/>
          </a:p>
        </p:txBody>
      </p:sp>
      <p:sp>
        <p:nvSpPr>
          <p:cNvPr id="6" name="Footer Placeholder 5"/>
          <p:cNvSpPr>
            <a:spLocks noGrp="1"/>
          </p:cNvSpPr>
          <p:nvPr>
            <p:ph type="ftr" sz="quarter" idx="11"/>
          </p:nvPr>
        </p:nvSpPr>
        <p:spPr/>
        <p:txBody>
          <a:bodyPr/>
          <a:lstStyle/>
          <a:p>
            <a:r>
              <a:rPr lang="en-US" noProof="0"/>
              <a:t>
              </a:t>
            </a:r>
            <a:endParaRPr lang="en-US" noProof="0" dirty="0"/>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15910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noProof="0" smtClean="0"/>
              <a:t>1/23/2025</a:t>
            </a:fld>
            <a:endParaRPr lang="en-US" noProof="0" dirty="0"/>
          </a:p>
        </p:txBody>
      </p:sp>
      <p:sp>
        <p:nvSpPr>
          <p:cNvPr id="8" name="Footer Placeholder 7"/>
          <p:cNvSpPr>
            <a:spLocks noGrp="1"/>
          </p:cNvSpPr>
          <p:nvPr>
            <p:ph type="ftr" sz="quarter" idx="11"/>
          </p:nvPr>
        </p:nvSpPr>
        <p:spPr/>
        <p:txBody>
          <a:bodyPr/>
          <a:lstStyle/>
          <a:p>
            <a:r>
              <a:rPr lang="en-US" noProof="0"/>
              <a:t>
              </a:t>
            </a:r>
            <a:endParaRPr lang="en-US" noProof="0" dirty="0"/>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5838019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AF3416-4057-4DAA-829D-4CA07428D088}" type="datetimeFigureOut">
              <a:rPr lang="en-US" noProof="0" smtClean="0"/>
              <a:t>1/23/2025</a:t>
            </a:fld>
            <a:endParaRPr lang="en-US" noProof="0" dirty="0"/>
          </a:p>
        </p:txBody>
      </p:sp>
      <p:sp>
        <p:nvSpPr>
          <p:cNvPr id="5" name="Footer Placeholder 3"/>
          <p:cNvSpPr>
            <a:spLocks noGrp="1"/>
          </p:cNvSpPr>
          <p:nvPr>
            <p:ph type="ftr" sz="quarter" idx="11"/>
          </p:nvPr>
        </p:nvSpPr>
        <p:spPr/>
        <p:txBody>
          <a:bodyPr/>
          <a:lstStyle/>
          <a:p>
            <a:r>
              <a:rPr lang="en-US" noProof="0"/>
              <a:t>
              </a:t>
            </a:r>
            <a:endParaRPr lang="en-US" noProof="0" dirty="0"/>
          </a:p>
        </p:txBody>
      </p:sp>
      <p:sp>
        <p:nvSpPr>
          <p:cNvPr id="6"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25544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1D9284-D300-4297-87F7-E791DCC15DB1}" type="datetimeFigureOut">
              <a:rPr lang="en-US" noProof="0" smtClean="0"/>
              <a:t>1/23/2025</a:t>
            </a:fld>
            <a:endParaRPr lang="en-US" noProof="0" dirty="0"/>
          </a:p>
        </p:txBody>
      </p:sp>
      <p:sp>
        <p:nvSpPr>
          <p:cNvPr id="5" name="Footer Placeholder 2"/>
          <p:cNvSpPr>
            <a:spLocks noGrp="1"/>
          </p:cNvSpPr>
          <p:nvPr>
            <p:ph type="ftr" sz="quarter" idx="11"/>
          </p:nvPr>
        </p:nvSpPr>
        <p:spPr/>
        <p:txBody>
          <a:bodyPr/>
          <a:lstStyle/>
          <a:p>
            <a:r>
              <a:rPr lang="en-US" noProof="0"/>
              <a:t>
              </a:t>
            </a:r>
            <a:endParaRPr lang="en-US" noProof="0" dirty="0"/>
          </a:p>
        </p:txBody>
      </p:sp>
      <p:sp>
        <p:nvSpPr>
          <p:cNvPr id="6"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61204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7D525BB-DA17-4BA0-B3C8-3AC3ABC827E6}" type="datetimeFigureOut">
              <a:rPr lang="en-US" noProof="0" smtClean="0"/>
              <a:t>1/23/2025</a:t>
            </a:fld>
            <a:endParaRPr lang="en-US" noProof="0" dirty="0"/>
          </a:p>
        </p:txBody>
      </p:sp>
      <p:sp>
        <p:nvSpPr>
          <p:cNvPr id="5" name="Footer Placeholder 5"/>
          <p:cNvSpPr>
            <a:spLocks noGrp="1"/>
          </p:cNvSpPr>
          <p:nvPr>
            <p:ph type="ftr" sz="quarter" idx="11"/>
          </p:nvPr>
        </p:nvSpPr>
        <p:spPr/>
        <p:txBody>
          <a:bodyPr/>
          <a:lstStyle/>
          <a:p>
            <a:r>
              <a:rPr lang="en-US" noProof="0"/>
              <a:t>
              </a:t>
            </a:r>
            <a:endParaRPr lang="en-US" noProof="0" dirty="0"/>
          </a:p>
        </p:txBody>
      </p:sp>
      <p:sp>
        <p:nvSpPr>
          <p:cNvPr id="6"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92567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1/23/2025</a:t>
            </a:fld>
            <a:endParaRPr lang="en-US" noProof="0" dirty="0"/>
          </a:p>
        </p:txBody>
      </p:sp>
      <p:sp>
        <p:nvSpPr>
          <p:cNvPr id="6" name="Footer Placeholder 5"/>
          <p:cNvSpPr>
            <a:spLocks noGrp="1"/>
          </p:cNvSpPr>
          <p:nvPr>
            <p:ph type="ftr" sz="quarter" idx="11"/>
          </p:nvPr>
        </p:nvSpPr>
        <p:spPr/>
        <p:txBody>
          <a:bodyPr/>
          <a:lstStyle/>
          <a:p>
            <a:r>
              <a:rPr lang="en-US" noProof="0"/>
              <a:t>
              </a:t>
            </a:r>
            <a:endParaRPr lang="en-US" noProof="0" dirty="0"/>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83093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1B17"/>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C1C18-307B-4F68-A007-B5B542270E8D}" type="datetimeFigureOut">
              <a:rPr lang="en-US" noProof="0" smtClean="0"/>
              <a:t>1/23/2025</a:t>
            </a:fld>
            <a:endParaRPr lang="en-US" noProof="0"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noProof="0"/>
              <a:t>
              </a:t>
            </a:r>
            <a:endParaRPr lang="en-US"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3632993409"/>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9CD6C-C955-F00D-E95F-AA1D5F179B2C}"/>
              </a:ext>
            </a:extLst>
          </p:cNvPr>
          <p:cNvPicPr>
            <a:picLocks noChangeAspect="1"/>
          </p:cNvPicPr>
          <p:nvPr/>
        </p:nvPicPr>
        <p:blipFill>
          <a:blip r:embed="rId4">
            <a:alphaModFix amt="17000"/>
          </a:blip>
          <a:srcRect t="81" b="81"/>
          <a:stretch/>
        </p:blipFill>
        <p:spPr>
          <a:xfrm>
            <a:off x="20" y="10"/>
            <a:ext cx="12191980" cy="6857990"/>
          </a:xfrm>
          <a:prstGeom prst="rect">
            <a:avLst/>
          </a:prstGeom>
          <a:solidFill>
            <a:srgbClr val="D31B17"/>
          </a:solidFill>
        </p:spPr>
      </p:pic>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1154955" y="807396"/>
            <a:ext cx="12638867" cy="4173166"/>
          </a:xfrm>
        </p:spPr>
        <p:txBody>
          <a:bodyPr>
            <a:normAutofit/>
          </a:bodyPr>
          <a:lstStyle/>
          <a:p>
            <a:r>
              <a:rPr lang="en-US" cap="none" dirty="0">
                <a:latin typeface="Baguet Script" panose="020F0502020204030204" pitchFamily="2" charset="0"/>
              </a:rPr>
              <a:t>Marketing Report</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1154955" y="4777380"/>
            <a:ext cx="8825658" cy="861420"/>
          </a:xfrm>
        </p:spPr>
        <p:txBody>
          <a:bodyPr>
            <a:normAutofit/>
          </a:bodyPr>
          <a:lstStyle/>
          <a:p>
            <a:r>
              <a:rPr lang="en-US" dirty="0">
                <a:solidFill>
                  <a:schemeClr val="tx1"/>
                </a:solidFill>
              </a:rPr>
              <a:t>February 4</a:t>
            </a:r>
            <a:r>
              <a:rPr lang="en-US" baseline="30000" dirty="0">
                <a:solidFill>
                  <a:schemeClr val="tx1"/>
                </a:solidFill>
              </a:rPr>
              <a:t>th</a:t>
            </a:r>
            <a:r>
              <a:rPr lang="en-US" dirty="0">
                <a:solidFill>
                  <a:schemeClr val="tx1"/>
                </a:solidFill>
              </a:rPr>
              <a:t>, 2024</a:t>
            </a:r>
            <a:br>
              <a:rPr lang="en-US" dirty="0">
                <a:solidFill>
                  <a:schemeClr val="tx1"/>
                </a:solidFill>
              </a:rPr>
            </a:br>
            <a:r>
              <a:rPr lang="en-US" dirty="0">
                <a:solidFill>
                  <a:schemeClr val="tx1"/>
                </a:solidFill>
              </a:rPr>
              <a:t>Charlie Roberson</a:t>
            </a:r>
          </a:p>
        </p:txBody>
      </p:sp>
      <p:sp>
        <p:nvSpPr>
          <p:cNvPr id="10" name="Rectangle 9">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40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5CAF6-F5CB-5ED5-31CF-F412CF05D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0FEC6-99FA-E83B-69C8-73FA671608D6}"/>
              </a:ext>
            </a:extLst>
          </p:cNvPr>
          <p:cNvSpPr>
            <a:spLocks noGrp="1"/>
          </p:cNvSpPr>
          <p:nvPr>
            <p:ph type="title"/>
          </p:nvPr>
        </p:nvSpPr>
        <p:spPr>
          <a:xfrm>
            <a:off x="646111" y="195543"/>
            <a:ext cx="9404723" cy="1400530"/>
          </a:xfrm>
        </p:spPr>
        <p:txBody>
          <a:bodyPr>
            <a:normAutofit/>
          </a:bodyPr>
          <a:lstStyle/>
          <a:p>
            <a:r>
              <a:rPr lang="en-US" dirty="0"/>
              <a:t>Facebook</a:t>
            </a:r>
          </a:p>
        </p:txBody>
      </p:sp>
      <p:pic>
        <p:nvPicPr>
          <p:cNvPr id="5" name="Picture 4" descr="A screenshot of a screenshot of a graph">
            <a:extLst>
              <a:ext uri="{FF2B5EF4-FFF2-40B4-BE49-F238E27FC236}">
                <a16:creationId xmlns:a16="http://schemas.microsoft.com/office/drawing/2014/main" id="{322232A1-DC2E-AA9E-7814-463DCCD26334}"/>
              </a:ext>
            </a:extLst>
          </p:cNvPr>
          <p:cNvPicPr>
            <a:picLocks noChangeAspect="1"/>
          </p:cNvPicPr>
          <p:nvPr/>
        </p:nvPicPr>
        <p:blipFill>
          <a:blip r:embed="rId3"/>
          <a:stretch>
            <a:fillRect/>
          </a:stretch>
        </p:blipFill>
        <p:spPr>
          <a:xfrm>
            <a:off x="1981892" y="1152983"/>
            <a:ext cx="7981258" cy="2641416"/>
          </a:xfrm>
          <a:prstGeom prst="rect">
            <a:avLst/>
          </a:prstGeom>
        </p:spPr>
      </p:pic>
      <p:pic>
        <p:nvPicPr>
          <p:cNvPr id="7" name="Picture 6" descr="A screenshot of a computer">
            <a:extLst>
              <a:ext uri="{FF2B5EF4-FFF2-40B4-BE49-F238E27FC236}">
                <a16:creationId xmlns:a16="http://schemas.microsoft.com/office/drawing/2014/main" id="{680ED86D-4016-6975-EA76-FE3031CA81DD}"/>
              </a:ext>
            </a:extLst>
          </p:cNvPr>
          <p:cNvPicPr>
            <a:picLocks noChangeAspect="1"/>
          </p:cNvPicPr>
          <p:nvPr/>
        </p:nvPicPr>
        <p:blipFill>
          <a:blip r:embed="rId4"/>
          <a:stretch>
            <a:fillRect/>
          </a:stretch>
        </p:blipFill>
        <p:spPr>
          <a:xfrm>
            <a:off x="1981893" y="3928099"/>
            <a:ext cx="7981257" cy="2641416"/>
          </a:xfrm>
          <a:prstGeom prst="rect">
            <a:avLst/>
          </a:prstGeom>
        </p:spPr>
      </p:pic>
    </p:spTree>
    <p:extLst>
      <p:ext uri="{BB962C8B-B14F-4D97-AF65-F5344CB8AC3E}">
        <p14:creationId xmlns:p14="http://schemas.microsoft.com/office/powerpoint/2010/main" val="265550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88E1-1C83-45CD-94C1-01CE6D18A71C}"/>
              </a:ext>
            </a:extLst>
          </p:cNvPr>
          <p:cNvSpPr>
            <a:spLocks noGrp="1"/>
          </p:cNvSpPr>
          <p:nvPr>
            <p:ph type="title"/>
          </p:nvPr>
        </p:nvSpPr>
        <p:spPr>
          <a:xfrm>
            <a:off x="4065493" y="397188"/>
            <a:ext cx="6693061" cy="1356360"/>
          </a:xfrm>
        </p:spPr>
        <p:txBody>
          <a:bodyPr>
            <a:normAutofit/>
          </a:bodyPr>
          <a:lstStyle/>
          <a:p>
            <a:r>
              <a:rPr lang="en-US" dirty="0"/>
              <a:t>Google Grant</a:t>
            </a:r>
          </a:p>
        </p:txBody>
      </p:sp>
      <p:pic>
        <p:nvPicPr>
          <p:cNvPr id="10" name="Picture 9" descr="A white sheet with numbers and black text&#10;&#10;Description automatically generated">
            <a:extLst>
              <a:ext uri="{FF2B5EF4-FFF2-40B4-BE49-F238E27FC236}">
                <a16:creationId xmlns:a16="http://schemas.microsoft.com/office/drawing/2014/main" id="{6A788888-DDF7-CCBD-4745-C1E9D6101D00}"/>
              </a:ext>
            </a:extLst>
          </p:cNvPr>
          <p:cNvPicPr>
            <a:picLocks noChangeAspect="1"/>
          </p:cNvPicPr>
          <p:nvPr/>
        </p:nvPicPr>
        <p:blipFill>
          <a:blip r:embed="rId3"/>
          <a:stretch>
            <a:fillRect/>
          </a:stretch>
        </p:blipFill>
        <p:spPr>
          <a:xfrm>
            <a:off x="666280" y="3176759"/>
            <a:ext cx="9643347" cy="3284053"/>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FA24EB36-FCF7-341D-6CCE-81BA8F568AD7}"/>
              </a:ext>
            </a:extLst>
          </p:cNvPr>
          <p:cNvPicPr>
            <a:picLocks noChangeAspect="1"/>
          </p:cNvPicPr>
          <p:nvPr/>
        </p:nvPicPr>
        <p:blipFill>
          <a:blip r:embed="rId4"/>
          <a:stretch>
            <a:fillRect/>
          </a:stretch>
        </p:blipFill>
        <p:spPr>
          <a:xfrm>
            <a:off x="666280" y="1437039"/>
            <a:ext cx="10859441" cy="1501270"/>
          </a:xfrm>
          <a:prstGeom prst="rect">
            <a:avLst/>
          </a:prstGeom>
        </p:spPr>
      </p:pic>
      <p:sp>
        <p:nvSpPr>
          <p:cNvPr id="15" name="TextBox 14">
            <a:extLst>
              <a:ext uri="{FF2B5EF4-FFF2-40B4-BE49-F238E27FC236}">
                <a16:creationId xmlns:a16="http://schemas.microsoft.com/office/drawing/2014/main" id="{27779FFD-C4EE-016F-E4C9-0768799D4EFE}"/>
              </a:ext>
            </a:extLst>
          </p:cNvPr>
          <p:cNvSpPr txBox="1"/>
          <p:nvPr/>
        </p:nvSpPr>
        <p:spPr>
          <a:xfrm>
            <a:off x="10551427" y="3079550"/>
            <a:ext cx="1259306" cy="3539430"/>
          </a:xfrm>
          <a:prstGeom prst="rect">
            <a:avLst/>
          </a:prstGeom>
          <a:noFill/>
        </p:spPr>
        <p:txBody>
          <a:bodyPr wrap="square" rtlCol="0">
            <a:spAutoFit/>
          </a:bodyPr>
          <a:lstStyle/>
          <a:p>
            <a:r>
              <a:rPr lang="en-US" sz="1400" dirty="0"/>
              <a:t>Performing much slower than anticipated, Kiersten, the GG manager, is looking into it with Google reps to see what adjustments can be made to increase visibility. </a:t>
            </a:r>
          </a:p>
        </p:txBody>
      </p:sp>
    </p:spTree>
    <p:extLst>
      <p:ext uri="{BB962C8B-B14F-4D97-AF65-F5344CB8AC3E}">
        <p14:creationId xmlns:p14="http://schemas.microsoft.com/office/powerpoint/2010/main" val="119476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B800D-FEBD-C095-7609-52B6D3972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D1ECA-94C9-7CE6-C2CA-AAC542D0BF45}"/>
              </a:ext>
            </a:extLst>
          </p:cNvPr>
          <p:cNvSpPr>
            <a:spLocks noGrp="1"/>
          </p:cNvSpPr>
          <p:nvPr>
            <p:ph type="title"/>
          </p:nvPr>
        </p:nvSpPr>
        <p:spPr/>
        <p:txBody>
          <a:bodyPr>
            <a:normAutofit/>
          </a:bodyPr>
          <a:lstStyle/>
          <a:p>
            <a:r>
              <a:rPr lang="en-US" dirty="0"/>
              <a:t>Website Analytic Report</a:t>
            </a:r>
          </a:p>
        </p:txBody>
      </p:sp>
      <p:sp>
        <p:nvSpPr>
          <p:cNvPr id="4" name="Content Placeholder 3">
            <a:extLst>
              <a:ext uri="{FF2B5EF4-FFF2-40B4-BE49-F238E27FC236}">
                <a16:creationId xmlns:a16="http://schemas.microsoft.com/office/drawing/2014/main" id="{88D3F11D-C14E-48CA-292A-9A0A28C92F3B}"/>
              </a:ext>
            </a:extLst>
          </p:cNvPr>
          <p:cNvSpPr>
            <a:spLocks noGrp="1"/>
          </p:cNvSpPr>
          <p:nvPr>
            <p:ph idx="1"/>
          </p:nvPr>
        </p:nvSpPr>
        <p:spPr/>
        <p:txBody>
          <a:bodyPr>
            <a:normAutofit lnSpcReduction="10000"/>
          </a:bodyPr>
          <a:lstStyle/>
          <a:p>
            <a:pPr marL="0" indent="0">
              <a:buNone/>
            </a:pPr>
            <a:r>
              <a:rPr lang="en-US" dirty="0"/>
              <a:t>Page views: 15,119</a:t>
            </a:r>
            <a:br>
              <a:rPr lang="en-US" dirty="0"/>
            </a:br>
            <a:r>
              <a:rPr lang="en-US" dirty="0"/>
              <a:t>First time views: 8,224</a:t>
            </a:r>
            <a:br>
              <a:rPr lang="en-US" dirty="0"/>
            </a:br>
            <a:r>
              <a:rPr lang="en-US" dirty="0"/>
              <a:t>Returning views: 1,170</a:t>
            </a:r>
          </a:p>
          <a:p>
            <a:pPr marL="0" indent="0">
              <a:buNone/>
            </a:pPr>
            <a:endParaRPr lang="en-US" dirty="0"/>
          </a:p>
          <a:p>
            <a:pPr marL="0" indent="0">
              <a:buNone/>
            </a:pPr>
            <a:r>
              <a:rPr lang="en-US" dirty="0"/>
              <a:t>For our Giving Tuesday/Dan Rice Challenge boosted posts we saw a 309% increase in views overall. We saw $1430 in Simple Give donations specifically for Giving Tuesday. There were other first time donations made on those days, but the donors did not notate what it was for, so I didn’t include them in my total. There could be more, but donors who send in checks typically do not list how they heard about us, or what caused them to donate—just how they want it to be used.</a:t>
            </a:r>
            <a:br>
              <a:rPr lang="en-US" dirty="0"/>
            </a:br>
            <a:br>
              <a:rPr lang="en-US" dirty="0"/>
            </a:br>
            <a:br>
              <a:rPr lang="en-US" dirty="0"/>
            </a:br>
            <a:endParaRPr lang="en-US" dirty="0"/>
          </a:p>
        </p:txBody>
      </p:sp>
      <p:sp>
        <p:nvSpPr>
          <p:cNvPr id="3" name="TextBox 2">
            <a:extLst>
              <a:ext uri="{FF2B5EF4-FFF2-40B4-BE49-F238E27FC236}">
                <a16:creationId xmlns:a16="http://schemas.microsoft.com/office/drawing/2014/main" id="{36068AC9-6AE6-D508-4212-820CC851A190}"/>
              </a:ext>
            </a:extLst>
          </p:cNvPr>
          <p:cNvSpPr txBox="1"/>
          <p:nvPr/>
        </p:nvSpPr>
        <p:spPr>
          <a:xfrm>
            <a:off x="717231" y="1046126"/>
            <a:ext cx="5567680" cy="369332"/>
          </a:xfrm>
          <a:prstGeom prst="rect">
            <a:avLst/>
          </a:prstGeom>
          <a:noFill/>
        </p:spPr>
        <p:txBody>
          <a:bodyPr wrap="square" rtlCol="0">
            <a:spAutoFit/>
          </a:bodyPr>
          <a:lstStyle/>
          <a:p>
            <a:r>
              <a:rPr lang="en-US" dirty="0"/>
              <a:t>Compiled since last meeting 10/30/24</a:t>
            </a:r>
          </a:p>
        </p:txBody>
      </p:sp>
    </p:spTree>
    <p:extLst>
      <p:ext uri="{BB962C8B-B14F-4D97-AF65-F5344CB8AC3E}">
        <p14:creationId xmlns:p14="http://schemas.microsoft.com/office/powerpoint/2010/main" val="268459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18ED4-5227-1B5E-5095-5A02E0838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FCBE9-270E-CF3C-C5E9-60B72F997992}"/>
              </a:ext>
            </a:extLst>
          </p:cNvPr>
          <p:cNvSpPr>
            <a:spLocks noGrp="1"/>
          </p:cNvSpPr>
          <p:nvPr>
            <p:ph type="title"/>
          </p:nvPr>
        </p:nvSpPr>
        <p:spPr>
          <a:xfrm>
            <a:off x="117187" y="175254"/>
            <a:ext cx="9404723" cy="1400530"/>
          </a:xfrm>
        </p:spPr>
        <p:txBody>
          <a:bodyPr>
            <a:normAutofit/>
          </a:bodyPr>
          <a:lstStyle/>
          <a:p>
            <a:r>
              <a:rPr lang="en-US" dirty="0"/>
              <a:t>Emails</a:t>
            </a:r>
          </a:p>
        </p:txBody>
      </p:sp>
      <p:pic>
        <p:nvPicPr>
          <p:cNvPr id="7" name="Picture 6" descr="A screenshot of a computer&#10;&#10;Description automatically generated">
            <a:extLst>
              <a:ext uri="{FF2B5EF4-FFF2-40B4-BE49-F238E27FC236}">
                <a16:creationId xmlns:a16="http://schemas.microsoft.com/office/drawing/2014/main" id="{E873DE71-CE0D-89B5-1B07-AF73B3A363D8}"/>
              </a:ext>
            </a:extLst>
          </p:cNvPr>
          <p:cNvPicPr>
            <a:picLocks noChangeAspect="1"/>
          </p:cNvPicPr>
          <p:nvPr/>
        </p:nvPicPr>
        <p:blipFill>
          <a:blip r:embed="rId3"/>
          <a:stretch>
            <a:fillRect/>
          </a:stretch>
        </p:blipFill>
        <p:spPr>
          <a:xfrm>
            <a:off x="2721440" y="2756941"/>
            <a:ext cx="9194621" cy="3871735"/>
          </a:xfrm>
          <a:prstGeom prst="rect">
            <a:avLst/>
          </a:prstGeom>
        </p:spPr>
      </p:pic>
      <p:pic>
        <p:nvPicPr>
          <p:cNvPr id="11" name="Picture 10" descr="A grey rectangular object with a white background&#10;&#10;Description automatically generated">
            <a:extLst>
              <a:ext uri="{FF2B5EF4-FFF2-40B4-BE49-F238E27FC236}">
                <a16:creationId xmlns:a16="http://schemas.microsoft.com/office/drawing/2014/main" id="{F21BB237-1E5C-3814-FE0C-BD7224C7B443}"/>
              </a:ext>
            </a:extLst>
          </p:cNvPr>
          <p:cNvPicPr>
            <a:picLocks noChangeAspect="1"/>
          </p:cNvPicPr>
          <p:nvPr/>
        </p:nvPicPr>
        <p:blipFill>
          <a:blip r:embed="rId4"/>
          <a:stretch>
            <a:fillRect/>
          </a:stretch>
        </p:blipFill>
        <p:spPr>
          <a:xfrm>
            <a:off x="2721439" y="1078894"/>
            <a:ext cx="9194621" cy="1490342"/>
          </a:xfrm>
          <a:prstGeom prst="rect">
            <a:avLst/>
          </a:prstGeom>
        </p:spPr>
      </p:pic>
      <p:sp>
        <p:nvSpPr>
          <p:cNvPr id="14" name="TextBox 13">
            <a:extLst>
              <a:ext uri="{FF2B5EF4-FFF2-40B4-BE49-F238E27FC236}">
                <a16:creationId xmlns:a16="http://schemas.microsoft.com/office/drawing/2014/main" id="{6AEF81B5-FCE5-6E13-F8D7-9BA53B61CEDF}"/>
              </a:ext>
            </a:extLst>
          </p:cNvPr>
          <p:cNvSpPr txBox="1"/>
          <p:nvPr/>
        </p:nvSpPr>
        <p:spPr>
          <a:xfrm>
            <a:off x="117187" y="1575784"/>
            <a:ext cx="2423994" cy="4801314"/>
          </a:xfrm>
          <a:prstGeom prst="rect">
            <a:avLst/>
          </a:prstGeom>
          <a:noFill/>
        </p:spPr>
        <p:txBody>
          <a:bodyPr wrap="square" rtlCol="0">
            <a:spAutoFit/>
          </a:bodyPr>
          <a:lstStyle/>
          <a:p>
            <a:r>
              <a:rPr lang="en-US" dirty="0"/>
              <a:t>This email blast was sent to donors who have not contributed since 2022. </a:t>
            </a:r>
            <a:br>
              <a:rPr lang="en-US" dirty="0"/>
            </a:br>
            <a:br>
              <a:rPr lang="en-US" dirty="0"/>
            </a:br>
            <a:r>
              <a:rPr lang="en-US" dirty="0"/>
              <a:t>As you can see, well above the industry average even with the 117 who didn’t open it. This is due to them not checking their email, it going to spam, undelivered, or they have passed away. </a:t>
            </a:r>
          </a:p>
        </p:txBody>
      </p:sp>
    </p:spTree>
    <p:extLst>
      <p:ext uri="{BB962C8B-B14F-4D97-AF65-F5344CB8AC3E}">
        <p14:creationId xmlns:p14="http://schemas.microsoft.com/office/powerpoint/2010/main" val="381834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CB2E-BB70-74A7-4623-732F60E2F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ED0BA-0A9B-5E78-8251-6A6156102A05}"/>
              </a:ext>
            </a:extLst>
          </p:cNvPr>
          <p:cNvSpPr>
            <a:spLocks noGrp="1"/>
          </p:cNvSpPr>
          <p:nvPr>
            <p:ph type="title"/>
          </p:nvPr>
        </p:nvSpPr>
        <p:spPr>
          <a:xfrm>
            <a:off x="117187" y="175254"/>
            <a:ext cx="9404723" cy="1400530"/>
          </a:xfrm>
        </p:spPr>
        <p:txBody>
          <a:bodyPr>
            <a:normAutofit/>
          </a:bodyPr>
          <a:lstStyle/>
          <a:p>
            <a:r>
              <a:rPr lang="en-US" dirty="0"/>
              <a:t>Emails</a:t>
            </a:r>
          </a:p>
        </p:txBody>
      </p:sp>
      <p:pic>
        <p:nvPicPr>
          <p:cNvPr id="11" name="Picture 10" descr="A grey rectangular object with a white background&#10;&#10;Description automatically generated">
            <a:extLst>
              <a:ext uri="{FF2B5EF4-FFF2-40B4-BE49-F238E27FC236}">
                <a16:creationId xmlns:a16="http://schemas.microsoft.com/office/drawing/2014/main" id="{EE40DB2C-131D-D7AA-469A-E6B12CF3B1C7}"/>
              </a:ext>
            </a:extLst>
          </p:cNvPr>
          <p:cNvPicPr>
            <a:picLocks noChangeAspect="1"/>
          </p:cNvPicPr>
          <p:nvPr/>
        </p:nvPicPr>
        <p:blipFill>
          <a:blip r:embed="rId3"/>
          <a:stretch>
            <a:fillRect/>
          </a:stretch>
        </p:blipFill>
        <p:spPr>
          <a:xfrm>
            <a:off x="2721439" y="1078894"/>
            <a:ext cx="9194621" cy="1490342"/>
          </a:xfrm>
          <a:prstGeom prst="rect">
            <a:avLst/>
          </a:prstGeom>
        </p:spPr>
      </p:pic>
      <p:sp>
        <p:nvSpPr>
          <p:cNvPr id="14" name="TextBox 13">
            <a:extLst>
              <a:ext uri="{FF2B5EF4-FFF2-40B4-BE49-F238E27FC236}">
                <a16:creationId xmlns:a16="http://schemas.microsoft.com/office/drawing/2014/main" id="{CEE73A9C-CC58-DD90-DAE4-68248621E7E5}"/>
              </a:ext>
            </a:extLst>
          </p:cNvPr>
          <p:cNvSpPr txBox="1"/>
          <p:nvPr/>
        </p:nvSpPr>
        <p:spPr>
          <a:xfrm>
            <a:off x="207315" y="2042820"/>
            <a:ext cx="2423994" cy="3970318"/>
          </a:xfrm>
          <a:prstGeom prst="rect">
            <a:avLst/>
          </a:prstGeom>
          <a:noFill/>
        </p:spPr>
        <p:txBody>
          <a:bodyPr wrap="square" rtlCol="0">
            <a:spAutoFit/>
          </a:bodyPr>
          <a:lstStyle/>
          <a:p>
            <a:r>
              <a:rPr lang="en-US" dirty="0"/>
              <a:t>This email blast was sent to donors who contributed in 2024.</a:t>
            </a:r>
            <a:br>
              <a:rPr lang="en-US" dirty="0"/>
            </a:br>
            <a:br>
              <a:rPr lang="en-US" dirty="0"/>
            </a:br>
            <a:br>
              <a:rPr lang="en-US" dirty="0"/>
            </a:br>
            <a:r>
              <a:rPr lang="en-US" dirty="0"/>
              <a:t>Well above the industry average for open rate, click rate and bounce rate. Looking into why so many are unopened. </a:t>
            </a:r>
            <a:br>
              <a:rPr lang="en-US" dirty="0"/>
            </a:br>
            <a:br>
              <a:rPr lang="en-US" dirty="0"/>
            </a:br>
            <a:endParaRPr lang="en-US" dirty="0"/>
          </a:p>
        </p:txBody>
      </p:sp>
      <p:pic>
        <p:nvPicPr>
          <p:cNvPr id="6" name="Picture 5" descr="A screenshot of a computer">
            <a:extLst>
              <a:ext uri="{FF2B5EF4-FFF2-40B4-BE49-F238E27FC236}">
                <a16:creationId xmlns:a16="http://schemas.microsoft.com/office/drawing/2014/main" id="{1C99D109-EDCA-1C1B-8A74-31EE41C0E834}"/>
              </a:ext>
            </a:extLst>
          </p:cNvPr>
          <p:cNvPicPr>
            <a:picLocks noChangeAspect="1"/>
          </p:cNvPicPr>
          <p:nvPr/>
        </p:nvPicPr>
        <p:blipFill>
          <a:blip r:embed="rId4"/>
          <a:stretch>
            <a:fillRect/>
          </a:stretch>
        </p:blipFill>
        <p:spPr>
          <a:xfrm>
            <a:off x="2721438" y="2744767"/>
            <a:ext cx="9194621" cy="3788767"/>
          </a:xfrm>
          <a:prstGeom prst="rect">
            <a:avLst/>
          </a:prstGeom>
        </p:spPr>
      </p:pic>
    </p:spTree>
    <p:extLst>
      <p:ext uri="{BB962C8B-B14F-4D97-AF65-F5344CB8AC3E}">
        <p14:creationId xmlns:p14="http://schemas.microsoft.com/office/powerpoint/2010/main" val="414203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F85F-03A7-3ACF-5D3A-B51412C40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74BF7-4A00-15DB-F370-6A278D67C6AD}"/>
              </a:ext>
            </a:extLst>
          </p:cNvPr>
          <p:cNvSpPr>
            <a:spLocks noGrp="1"/>
          </p:cNvSpPr>
          <p:nvPr>
            <p:ph type="title"/>
          </p:nvPr>
        </p:nvSpPr>
        <p:spPr>
          <a:xfrm>
            <a:off x="117186" y="198897"/>
            <a:ext cx="7680335" cy="597254"/>
          </a:xfrm>
        </p:spPr>
        <p:txBody>
          <a:bodyPr>
            <a:normAutofit fontScale="90000"/>
          </a:bodyPr>
          <a:lstStyle/>
          <a:p>
            <a:r>
              <a:rPr lang="en-US" dirty="0"/>
              <a:t>Newsletter—Red Devil Dispatch</a:t>
            </a:r>
          </a:p>
        </p:txBody>
      </p:sp>
      <p:pic>
        <p:nvPicPr>
          <p:cNvPr id="11" name="Picture 10" descr="A grey rectangular object with a white background&#10;&#10;Description automatically generated">
            <a:extLst>
              <a:ext uri="{FF2B5EF4-FFF2-40B4-BE49-F238E27FC236}">
                <a16:creationId xmlns:a16="http://schemas.microsoft.com/office/drawing/2014/main" id="{74E9C38C-894E-2666-A444-01EC12866A2A}"/>
              </a:ext>
            </a:extLst>
          </p:cNvPr>
          <p:cNvPicPr>
            <a:picLocks noChangeAspect="1"/>
          </p:cNvPicPr>
          <p:nvPr/>
        </p:nvPicPr>
        <p:blipFill>
          <a:blip r:embed="rId3"/>
          <a:srcRect l="67144"/>
          <a:stretch/>
        </p:blipFill>
        <p:spPr>
          <a:xfrm>
            <a:off x="8380326" y="163105"/>
            <a:ext cx="3694488" cy="1283857"/>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EEAF91EB-C84A-0671-8B37-669F9A038E18}"/>
              </a:ext>
            </a:extLst>
          </p:cNvPr>
          <p:cNvPicPr>
            <a:picLocks noChangeAspect="1"/>
          </p:cNvPicPr>
          <p:nvPr/>
        </p:nvPicPr>
        <p:blipFill>
          <a:blip r:embed="rId4"/>
          <a:srcRect t="36807"/>
          <a:stretch/>
        </p:blipFill>
        <p:spPr>
          <a:xfrm>
            <a:off x="271007" y="2823380"/>
            <a:ext cx="7851706" cy="1808909"/>
          </a:xfrm>
          <a:prstGeom prst="rect">
            <a:avLst/>
          </a:prstGeom>
        </p:spPr>
      </p:pic>
      <p:pic>
        <p:nvPicPr>
          <p:cNvPr id="9" name="Picture 8" descr="A screenshot of a computer">
            <a:extLst>
              <a:ext uri="{FF2B5EF4-FFF2-40B4-BE49-F238E27FC236}">
                <a16:creationId xmlns:a16="http://schemas.microsoft.com/office/drawing/2014/main" id="{DA4BE02F-F9B0-3A63-0C83-B126862B6141}"/>
              </a:ext>
            </a:extLst>
          </p:cNvPr>
          <p:cNvPicPr>
            <a:picLocks noChangeAspect="1"/>
          </p:cNvPicPr>
          <p:nvPr/>
        </p:nvPicPr>
        <p:blipFill>
          <a:blip r:embed="rId5"/>
          <a:srcRect t="37785"/>
          <a:stretch/>
        </p:blipFill>
        <p:spPr>
          <a:xfrm>
            <a:off x="271007" y="947025"/>
            <a:ext cx="7851706" cy="1725481"/>
          </a:xfrm>
          <a:prstGeom prst="rect">
            <a:avLst/>
          </a:prstGeom>
        </p:spPr>
      </p:pic>
      <p:pic>
        <p:nvPicPr>
          <p:cNvPr id="12" name="Picture 11" descr="A screenshot of a computer">
            <a:extLst>
              <a:ext uri="{FF2B5EF4-FFF2-40B4-BE49-F238E27FC236}">
                <a16:creationId xmlns:a16="http://schemas.microsoft.com/office/drawing/2014/main" id="{16EFB78A-39BE-9879-0460-2454F643E3C1}"/>
              </a:ext>
            </a:extLst>
          </p:cNvPr>
          <p:cNvPicPr>
            <a:picLocks noChangeAspect="1"/>
          </p:cNvPicPr>
          <p:nvPr/>
        </p:nvPicPr>
        <p:blipFill>
          <a:blip r:embed="rId6"/>
          <a:srcRect t="37089"/>
          <a:stretch/>
        </p:blipFill>
        <p:spPr>
          <a:xfrm>
            <a:off x="271007" y="4792712"/>
            <a:ext cx="7851707" cy="1725481"/>
          </a:xfrm>
          <a:prstGeom prst="rect">
            <a:avLst/>
          </a:prstGeom>
        </p:spPr>
      </p:pic>
      <p:sp>
        <p:nvSpPr>
          <p:cNvPr id="13" name="TextBox 12">
            <a:extLst>
              <a:ext uri="{FF2B5EF4-FFF2-40B4-BE49-F238E27FC236}">
                <a16:creationId xmlns:a16="http://schemas.microsoft.com/office/drawing/2014/main" id="{0003896A-038B-75F4-EFB6-15773CFC4DEC}"/>
              </a:ext>
            </a:extLst>
          </p:cNvPr>
          <p:cNvSpPr txBox="1"/>
          <p:nvPr/>
        </p:nvSpPr>
        <p:spPr>
          <a:xfrm>
            <a:off x="8137513" y="1836974"/>
            <a:ext cx="2090057" cy="646331"/>
          </a:xfrm>
          <a:prstGeom prst="rect">
            <a:avLst/>
          </a:prstGeom>
          <a:noFill/>
        </p:spPr>
        <p:txBody>
          <a:bodyPr wrap="square" rtlCol="0">
            <a:spAutoFit/>
          </a:bodyPr>
          <a:lstStyle/>
          <a:p>
            <a:r>
              <a:rPr lang="en-US" dirty="0"/>
              <a:t>Sept/Oct </a:t>
            </a:r>
          </a:p>
          <a:p>
            <a:r>
              <a:rPr lang="en-US" dirty="0"/>
              <a:t>2024</a:t>
            </a:r>
          </a:p>
        </p:txBody>
      </p:sp>
      <p:sp>
        <p:nvSpPr>
          <p:cNvPr id="15" name="TextBox 14">
            <a:extLst>
              <a:ext uri="{FF2B5EF4-FFF2-40B4-BE49-F238E27FC236}">
                <a16:creationId xmlns:a16="http://schemas.microsoft.com/office/drawing/2014/main" id="{7EE4814D-9FF8-917D-9348-C5510FA3A051}"/>
              </a:ext>
            </a:extLst>
          </p:cNvPr>
          <p:cNvSpPr txBox="1"/>
          <p:nvPr/>
        </p:nvSpPr>
        <p:spPr>
          <a:xfrm>
            <a:off x="8137513" y="3543168"/>
            <a:ext cx="2193849" cy="646331"/>
          </a:xfrm>
          <a:prstGeom prst="rect">
            <a:avLst/>
          </a:prstGeom>
          <a:noFill/>
        </p:spPr>
        <p:txBody>
          <a:bodyPr wrap="square" rtlCol="0">
            <a:spAutoFit/>
          </a:bodyPr>
          <a:lstStyle/>
          <a:p>
            <a:r>
              <a:rPr lang="en-US" dirty="0"/>
              <a:t>November </a:t>
            </a:r>
          </a:p>
          <a:p>
            <a:r>
              <a:rPr lang="en-US" dirty="0"/>
              <a:t>2024</a:t>
            </a:r>
          </a:p>
        </p:txBody>
      </p:sp>
      <p:sp>
        <p:nvSpPr>
          <p:cNvPr id="16" name="TextBox 15">
            <a:extLst>
              <a:ext uri="{FF2B5EF4-FFF2-40B4-BE49-F238E27FC236}">
                <a16:creationId xmlns:a16="http://schemas.microsoft.com/office/drawing/2014/main" id="{3652F567-2725-984E-3B3A-778A60814D19}"/>
              </a:ext>
            </a:extLst>
          </p:cNvPr>
          <p:cNvSpPr txBox="1"/>
          <p:nvPr/>
        </p:nvSpPr>
        <p:spPr>
          <a:xfrm>
            <a:off x="8137513" y="5434929"/>
            <a:ext cx="2090057" cy="646331"/>
          </a:xfrm>
          <a:prstGeom prst="rect">
            <a:avLst/>
          </a:prstGeom>
          <a:noFill/>
        </p:spPr>
        <p:txBody>
          <a:bodyPr wrap="square" rtlCol="0">
            <a:spAutoFit/>
          </a:bodyPr>
          <a:lstStyle/>
          <a:p>
            <a:r>
              <a:rPr lang="en-US" dirty="0"/>
              <a:t>Dec/Jan </a:t>
            </a:r>
          </a:p>
          <a:p>
            <a:r>
              <a:rPr lang="en-US" dirty="0"/>
              <a:t>2024</a:t>
            </a:r>
          </a:p>
        </p:txBody>
      </p:sp>
      <p:sp>
        <p:nvSpPr>
          <p:cNvPr id="17" name="TextBox 16">
            <a:extLst>
              <a:ext uri="{FF2B5EF4-FFF2-40B4-BE49-F238E27FC236}">
                <a16:creationId xmlns:a16="http://schemas.microsoft.com/office/drawing/2014/main" id="{D6F1E623-3374-210C-21E8-BA11326FE7AC}"/>
              </a:ext>
            </a:extLst>
          </p:cNvPr>
          <p:cNvSpPr txBox="1"/>
          <p:nvPr/>
        </p:nvSpPr>
        <p:spPr>
          <a:xfrm>
            <a:off x="9691285" y="1716879"/>
            <a:ext cx="2383529" cy="4801314"/>
          </a:xfrm>
          <a:prstGeom prst="rect">
            <a:avLst/>
          </a:prstGeom>
          <a:noFill/>
        </p:spPr>
        <p:txBody>
          <a:bodyPr wrap="square" rtlCol="0">
            <a:spAutoFit/>
          </a:bodyPr>
          <a:lstStyle/>
          <a:p>
            <a:r>
              <a:rPr lang="en-US" dirty="0"/>
              <a:t>I only send this newsletter to people who have specifically signed up for it. It is meant for the general public (people who do not receive </a:t>
            </a:r>
            <a:r>
              <a:rPr lang="en-US" dirty="0" err="1"/>
              <a:t>childrens</a:t>
            </a:r>
            <a:r>
              <a:rPr lang="en-US" dirty="0"/>
              <a:t> chatter, as CC has information in it that the general public shouldn’t be privy to). A way to bridge the gap between us and the community. </a:t>
            </a:r>
          </a:p>
        </p:txBody>
      </p:sp>
    </p:spTree>
    <p:extLst>
      <p:ext uri="{BB962C8B-B14F-4D97-AF65-F5344CB8AC3E}">
        <p14:creationId xmlns:p14="http://schemas.microsoft.com/office/powerpoint/2010/main" val="86071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DCA2-0F2B-E903-2103-E695366689A2}"/>
              </a:ext>
            </a:extLst>
          </p:cNvPr>
          <p:cNvSpPr>
            <a:spLocks noGrp="1"/>
          </p:cNvSpPr>
          <p:nvPr>
            <p:ph type="title"/>
          </p:nvPr>
        </p:nvSpPr>
        <p:spPr/>
        <p:txBody>
          <a:bodyPr/>
          <a:lstStyle/>
          <a:p>
            <a:r>
              <a:rPr lang="en-US" dirty="0"/>
              <a:t>Newsletter—cont. </a:t>
            </a:r>
          </a:p>
        </p:txBody>
      </p:sp>
      <p:pic>
        <p:nvPicPr>
          <p:cNvPr id="5" name="Content Placeholder 4" descr="A graph of a bar&#10;&#10;Description automatically generated">
            <a:extLst>
              <a:ext uri="{FF2B5EF4-FFF2-40B4-BE49-F238E27FC236}">
                <a16:creationId xmlns:a16="http://schemas.microsoft.com/office/drawing/2014/main" id="{377D36E5-247F-13FF-0B1E-D28C9C1425CE}"/>
              </a:ext>
            </a:extLst>
          </p:cNvPr>
          <p:cNvPicPr>
            <a:picLocks noGrp="1" noChangeAspect="1"/>
          </p:cNvPicPr>
          <p:nvPr>
            <p:ph idx="1"/>
          </p:nvPr>
        </p:nvPicPr>
        <p:blipFill>
          <a:blip r:embed="rId2"/>
          <a:stretch>
            <a:fillRect/>
          </a:stretch>
        </p:blipFill>
        <p:spPr>
          <a:xfrm>
            <a:off x="5348472" y="1985349"/>
            <a:ext cx="6607113" cy="3848433"/>
          </a:xfrm>
        </p:spPr>
      </p:pic>
      <p:sp>
        <p:nvSpPr>
          <p:cNvPr id="6" name="TextBox 5">
            <a:extLst>
              <a:ext uri="{FF2B5EF4-FFF2-40B4-BE49-F238E27FC236}">
                <a16:creationId xmlns:a16="http://schemas.microsoft.com/office/drawing/2014/main" id="{4454D640-76C2-F081-3F1B-51D6C0D6AEAE}"/>
              </a:ext>
            </a:extLst>
          </p:cNvPr>
          <p:cNvSpPr txBox="1"/>
          <p:nvPr/>
        </p:nvSpPr>
        <p:spPr>
          <a:xfrm>
            <a:off x="304800" y="2143125"/>
            <a:ext cx="4838700" cy="3416320"/>
          </a:xfrm>
          <a:prstGeom prst="rect">
            <a:avLst/>
          </a:prstGeom>
          <a:noFill/>
        </p:spPr>
        <p:txBody>
          <a:bodyPr wrap="square" rtlCol="0">
            <a:spAutoFit/>
          </a:bodyPr>
          <a:lstStyle/>
          <a:p>
            <a:r>
              <a:rPr lang="en-US" dirty="0"/>
              <a:t>Along with posting a sign up link on social media, I have implemented another entry field on the giving platform that allows donors to opt in for </a:t>
            </a:r>
            <a:r>
              <a:rPr lang="en-US" dirty="0" err="1"/>
              <a:t>newletters</a:t>
            </a:r>
            <a:r>
              <a:rPr lang="en-US" dirty="0"/>
              <a:t> and updates. </a:t>
            </a:r>
            <a:br>
              <a:rPr lang="en-US" dirty="0"/>
            </a:br>
            <a:br>
              <a:rPr lang="en-US" dirty="0"/>
            </a:br>
            <a:r>
              <a:rPr lang="en-US" dirty="0"/>
              <a:t>This has been implemented since early January. This includes new donors/one time donors only. I plan on sending an email campaign to recurring donors that has a link to the newsletter sign up page if they are interested. </a:t>
            </a:r>
          </a:p>
        </p:txBody>
      </p:sp>
    </p:spTree>
    <p:extLst>
      <p:ext uri="{BB962C8B-B14F-4D97-AF65-F5344CB8AC3E}">
        <p14:creationId xmlns:p14="http://schemas.microsoft.com/office/powerpoint/2010/main" val="2781784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8EB9-367F-7086-CECB-05BDF65E05CB}"/>
              </a:ext>
            </a:extLst>
          </p:cNvPr>
          <p:cNvSpPr>
            <a:spLocks noGrp="1"/>
          </p:cNvSpPr>
          <p:nvPr>
            <p:ph type="title"/>
          </p:nvPr>
        </p:nvSpPr>
        <p:spPr>
          <a:xfrm>
            <a:off x="53165" y="223285"/>
            <a:ext cx="10917239" cy="1400530"/>
          </a:xfrm>
        </p:spPr>
        <p:txBody>
          <a:bodyPr/>
          <a:lstStyle/>
          <a:p>
            <a:r>
              <a:rPr lang="en-US" dirty="0"/>
              <a:t>How we are getting our donations— </a:t>
            </a:r>
          </a:p>
        </p:txBody>
      </p:sp>
      <p:pic>
        <p:nvPicPr>
          <p:cNvPr id="5" name="Picture 4" descr="A screenshot of a computer&#10;&#10;Description automatically generated">
            <a:extLst>
              <a:ext uri="{FF2B5EF4-FFF2-40B4-BE49-F238E27FC236}">
                <a16:creationId xmlns:a16="http://schemas.microsoft.com/office/drawing/2014/main" id="{5B8F3E92-D30C-0A32-A6DF-46933B1D0BC7}"/>
              </a:ext>
            </a:extLst>
          </p:cNvPr>
          <p:cNvPicPr>
            <a:picLocks noChangeAspect="1"/>
          </p:cNvPicPr>
          <p:nvPr/>
        </p:nvPicPr>
        <p:blipFill>
          <a:blip r:embed="rId2"/>
          <a:srcRect r="28813"/>
          <a:stretch/>
        </p:blipFill>
        <p:spPr>
          <a:xfrm>
            <a:off x="148857" y="1255360"/>
            <a:ext cx="7060017" cy="5379355"/>
          </a:xfrm>
          <a:prstGeom prst="rect">
            <a:avLst/>
          </a:prstGeom>
        </p:spPr>
      </p:pic>
      <p:sp>
        <p:nvSpPr>
          <p:cNvPr id="6" name="TextBox 5">
            <a:extLst>
              <a:ext uri="{FF2B5EF4-FFF2-40B4-BE49-F238E27FC236}">
                <a16:creationId xmlns:a16="http://schemas.microsoft.com/office/drawing/2014/main" id="{2F0629A1-A7C5-7375-9C72-07BF47338B3E}"/>
              </a:ext>
            </a:extLst>
          </p:cNvPr>
          <p:cNvSpPr txBox="1"/>
          <p:nvPr/>
        </p:nvSpPr>
        <p:spPr>
          <a:xfrm>
            <a:off x="7357732" y="1287976"/>
            <a:ext cx="4685412" cy="5355312"/>
          </a:xfrm>
          <a:prstGeom prst="rect">
            <a:avLst/>
          </a:prstGeom>
          <a:noFill/>
        </p:spPr>
        <p:txBody>
          <a:bodyPr wrap="square" rtlCol="0">
            <a:spAutoFit/>
          </a:bodyPr>
          <a:lstStyle/>
          <a:p>
            <a:r>
              <a:rPr lang="en-US" dirty="0"/>
              <a:t>These analytics are pulled from our donation platform, Simple Give. I added a mandatory entry field that requires donors to tell us where they came from. Most are Masonic affiliated. This has only been implemented since early December, so I look forward to seeing how these insights progress over time. </a:t>
            </a:r>
            <a:br>
              <a:rPr lang="en-US" dirty="0"/>
            </a:br>
            <a:br>
              <a:rPr lang="en-US" dirty="0"/>
            </a:br>
            <a:br>
              <a:rPr lang="en-US" dirty="0"/>
            </a:br>
            <a:r>
              <a:rPr lang="en-US" dirty="0"/>
              <a:t>Options that are on the giving platform that have not been utilized by donors yet include: Fox8 commercial, radio, and Facebook. </a:t>
            </a:r>
            <a:br>
              <a:rPr lang="en-US" dirty="0"/>
            </a:br>
            <a:br>
              <a:rPr lang="en-US" dirty="0"/>
            </a:br>
            <a:r>
              <a:rPr lang="en-US" dirty="0"/>
              <a:t>*Please note: this mandatory entry field was implemented after we boosted the Giving Tuesday posts. We have received donations from that campaign. (12/7)</a:t>
            </a:r>
          </a:p>
        </p:txBody>
      </p:sp>
    </p:spTree>
    <p:extLst>
      <p:ext uri="{BB962C8B-B14F-4D97-AF65-F5344CB8AC3E}">
        <p14:creationId xmlns:p14="http://schemas.microsoft.com/office/powerpoint/2010/main" val="53439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178209" y="147484"/>
            <a:ext cx="9338187" cy="1356360"/>
          </a:xfrm>
        </p:spPr>
        <p:txBody>
          <a:bodyPr>
            <a:normAutofit/>
          </a:bodyPr>
          <a:lstStyle/>
          <a:p>
            <a:r>
              <a:rPr lang="en-US" dirty="0"/>
              <a:t>Digital Marketing Reach—CBS 17</a:t>
            </a:r>
          </a:p>
        </p:txBody>
      </p:sp>
      <p:pic>
        <p:nvPicPr>
          <p:cNvPr id="8" name="Picture 7" descr="A screenshot of a graph">
            <a:extLst>
              <a:ext uri="{FF2B5EF4-FFF2-40B4-BE49-F238E27FC236}">
                <a16:creationId xmlns:a16="http://schemas.microsoft.com/office/drawing/2014/main" id="{23B17B12-F979-D6EC-1293-DAF346D02BC3}"/>
              </a:ext>
            </a:extLst>
          </p:cNvPr>
          <p:cNvPicPr>
            <a:picLocks noChangeAspect="1"/>
          </p:cNvPicPr>
          <p:nvPr/>
        </p:nvPicPr>
        <p:blipFill>
          <a:blip r:embed="rId3"/>
          <a:srcRect b="38663"/>
          <a:stretch/>
        </p:blipFill>
        <p:spPr>
          <a:xfrm>
            <a:off x="275734" y="1854544"/>
            <a:ext cx="11610516" cy="3653125"/>
          </a:xfrm>
          <a:prstGeom prst="rect">
            <a:avLst/>
          </a:prstGeom>
        </p:spPr>
      </p:pic>
    </p:spTree>
    <p:extLst>
      <p:ext uri="{BB962C8B-B14F-4D97-AF65-F5344CB8AC3E}">
        <p14:creationId xmlns:p14="http://schemas.microsoft.com/office/powerpoint/2010/main" val="92847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FDEAE-655D-61A8-FCA3-C701A822A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BBC5D-B689-AD26-6853-3B20D351FA81}"/>
              </a:ext>
            </a:extLst>
          </p:cNvPr>
          <p:cNvSpPr>
            <a:spLocks noGrp="1"/>
          </p:cNvSpPr>
          <p:nvPr>
            <p:ph type="title"/>
          </p:nvPr>
        </p:nvSpPr>
        <p:spPr>
          <a:xfrm>
            <a:off x="178209" y="147484"/>
            <a:ext cx="9338187" cy="1356360"/>
          </a:xfrm>
        </p:spPr>
        <p:txBody>
          <a:bodyPr>
            <a:normAutofit/>
          </a:bodyPr>
          <a:lstStyle/>
          <a:p>
            <a:r>
              <a:rPr lang="en-US" dirty="0"/>
              <a:t>Digital Marketing Reach—CBS 17</a:t>
            </a:r>
          </a:p>
        </p:txBody>
      </p:sp>
      <p:pic>
        <p:nvPicPr>
          <p:cNvPr id="4" name="Picture 3" descr="A screenshot of a computer&#10;&#10;Description automatically generated">
            <a:extLst>
              <a:ext uri="{FF2B5EF4-FFF2-40B4-BE49-F238E27FC236}">
                <a16:creationId xmlns:a16="http://schemas.microsoft.com/office/drawing/2014/main" id="{0C060686-4F41-F518-AA9C-8B48A6141BCD}"/>
              </a:ext>
            </a:extLst>
          </p:cNvPr>
          <p:cNvPicPr>
            <a:picLocks noChangeAspect="1"/>
          </p:cNvPicPr>
          <p:nvPr/>
        </p:nvPicPr>
        <p:blipFill>
          <a:blip r:embed="rId3"/>
          <a:stretch>
            <a:fillRect/>
          </a:stretch>
        </p:blipFill>
        <p:spPr>
          <a:xfrm>
            <a:off x="1542655" y="1503844"/>
            <a:ext cx="9106689" cy="4694327"/>
          </a:xfrm>
          <a:prstGeom prst="rect">
            <a:avLst/>
          </a:prstGeom>
        </p:spPr>
      </p:pic>
    </p:spTree>
    <p:extLst>
      <p:ext uri="{BB962C8B-B14F-4D97-AF65-F5344CB8AC3E}">
        <p14:creationId xmlns:p14="http://schemas.microsoft.com/office/powerpoint/2010/main" val="289749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0C851-3B97-68D2-670D-8AE64585A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44FCC-682D-584F-3EE1-A31844FAFE09}"/>
              </a:ext>
            </a:extLst>
          </p:cNvPr>
          <p:cNvSpPr>
            <a:spLocks noGrp="1"/>
          </p:cNvSpPr>
          <p:nvPr>
            <p:ph type="title"/>
          </p:nvPr>
        </p:nvSpPr>
        <p:spPr>
          <a:xfrm>
            <a:off x="178209" y="147484"/>
            <a:ext cx="9338187" cy="1356360"/>
          </a:xfrm>
        </p:spPr>
        <p:txBody>
          <a:bodyPr>
            <a:normAutofit/>
          </a:bodyPr>
          <a:lstStyle/>
          <a:p>
            <a:r>
              <a:rPr lang="en-US" dirty="0"/>
              <a:t>Digital Marketing Reach—CBS 17</a:t>
            </a:r>
          </a:p>
        </p:txBody>
      </p:sp>
      <p:pic>
        <p:nvPicPr>
          <p:cNvPr id="4" name="Picture 3" descr="A screenshot of a website&#10;&#10;Description automatically generated">
            <a:extLst>
              <a:ext uri="{FF2B5EF4-FFF2-40B4-BE49-F238E27FC236}">
                <a16:creationId xmlns:a16="http://schemas.microsoft.com/office/drawing/2014/main" id="{B1E9FAE2-82FA-7D92-0373-7B865F7D7AE3}"/>
              </a:ext>
            </a:extLst>
          </p:cNvPr>
          <p:cNvPicPr>
            <a:picLocks noChangeAspect="1"/>
          </p:cNvPicPr>
          <p:nvPr/>
        </p:nvPicPr>
        <p:blipFill>
          <a:blip r:embed="rId3"/>
          <a:stretch>
            <a:fillRect/>
          </a:stretch>
        </p:blipFill>
        <p:spPr>
          <a:xfrm>
            <a:off x="1542655" y="1497308"/>
            <a:ext cx="9106689" cy="4671465"/>
          </a:xfrm>
          <a:prstGeom prst="rect">
            <a:avLst/>
          </a:prstGeom>
        </p:spPr>
      </p:pic>
    </p:spTree>
    <p:extLst>
      <p:ext uri="{BB962C8B-B14F-4D97-AF65-F5344CB8AC3E}">
        <p14:creationId xmlns:p14="http://schemas.microsoft.com/office/powerpoint/2010/main" val="218847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DAE3B-60F2-7AB9-49EF-1CB1B349F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B61EB-748F-62D5-3460-5121CC47571C}"/>
              </a:ext>
            </a:extLst>
          </p:cNvPr>
          <p:cNvSpPr>
            <a:spLocks noGrp="1"/>
          </p:cNvSpPr>
          <p:nvPr>
            <p:ph type="title"/>
          </p:nvPr>
        </p:nvSpPr>
        <p:spPr>
          <a:xfrm>
            <a:off x="106681" y="0"/>
            <a:ext cx="3378199" cy="1930400"/>
          </a:xfrm>
        </p:spPr>
        <p:txBody>
          <a:bodyPr>
            <a:normAutofit fontScale="90000"/>
          </a:bodyPr>
          <a:lstStyle/>
          <a:p>
            <a:r>
              <a:rPr lang="en-US" sz="3600" dirty="0"/>
              <a:t>Digital Marketing Reach—</a:t>
            </a:r>
            <a:br>
              <a:rPr lang="en-US" sz="3600" dirty="0"/>
            </a:br>
            <a:r>
              <a:rPr lang="en-US" sz="3600" dirty="0"/>
              <a:t>FOX 8</a:t>
            </a:r>
          </a:p>
        </p:txBody>
      </p:sp>
      <p:pic>
        <p:nvPicPr>
          <p:cNvPr id="5" name="Content Placeholder 4" descr="A screenshot of a computer">
            <a:extLst>
              <a:ext uri="{FF2B5EF4-FFF2-40B4-BE49-F238E27FC236}">
                <a16:creationId xmlns:a16="http://schemas.microsoft.com/office/drawing/2014/main" id="{BDA65E92-88CC-380A-C566-D76C265C234B}"/>
              </a:ext>
            </a:extLst>
          </p:cNvPr>
          <p:cNvPicPr>
            <a:picLocks noGrp="1" noChangeAspect="1"/>
          </p:cNvPicPr>
          <p:nvPr>
            <p:ph idx="1"/>
          </p:nvPr>
        </p:nvPicPr>
        <p:blipFill>
          <a:blip r:embed="rId3"/>
          <a:srcRect b="1749"/>
          <a:stretch/>
        </p:blipFill>
        <p:spPr>
          <a:xfrm>
            <a:off x="3136491" y="0"/>
            <a:ext cx="9055509" cy="6857999"/>
          </a:xfrm>
        </p:spPr>
      </p:pic>
      <p:sp>
        <p:nvSpPr>
          <p:cNvPr id="6" name="TextBox 5">
            <a:extLst>
              <a:ext uri="{FF2B5EF4-FFF2-40B4-BE49-F238E27FC236}">
                <a16:creationId xmlns:a16="http://schemas.microsoft.com/office/drawing/2014/main" id="{396E62A9-8542-BD00-D7AA-12F4A2025A4B}"/>
              </a:ext>
            </a:extLst>
          </p:cNvPr>
          <p:cNvSpPr txBox="1"/>
          <p:nvPr/>
        </p:nvSpPr>
        <p:spPr>
          <a:xfrm>
            <a:off x="106681" y="2132042"/>
            <a:ext cx="2514600" cy="4524315"/>
          </a:xfrm>
          <a:prstGeom prst="rect">
            <a:avLst/>
          </a:prstGeom>
          <a:noFill/>
        </p:spPr>
        <p:txBody>
          <a:bodyPr wrap="square" rtlCol="0">
            <a:spAutoFit/>
          </a:bodyPr>
          <a:lstStyle/>
          <a:p>
            <a:r>
              <a:rPr lang="en-US" dirty="0"/>
              <a:t>Fox 8 and our web developer will be working together to implement UTM tags so that we can get a better handle on donations coming in from people who are coming from Fox 8. I will have more info on this by the next meeting. I will also be implementing UTM tags for all social media campaigns. </a:t>
            </a:r>
          </a:p>
        </p:txBody>
      </p:sp>
    </p:spTree>
    <p:extLst>
      <p:ext uri="{BB962C8B-B14F-4D97-AF65-F5344CB8AC3E}">
        <p14:creationId xmlns:p14="http://schemas.microsoft.com/office/powerpoint/2010/main" val="171851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3E01-8442-6425-B1A7-422559A10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4527D-2D21-3473-B886-2DADE2C71A58}"/>
              </a:ext>
            </a:extLst>
          </p:cNvPr>
          <p:cNvSpPr>
            <a:spLocks noGrp="1"/>
          </p:cNvSpPr>
          <p:nvPr>
            <p:ph type="title"/>
          </p:nvPr>
        </p:nvSpPr>
        <p:spPr>
          <a:xfrm>
            <a:off x="127820" y="129883"/>
            <a:ext cx="18789444" cy="1356360"/>
          </a:xfrm>
        </p:spPr>
        <p:txBody>
          <a:bodyPr>
            <a:normAutofit/>
          </a:bodyPr>
          <a:lstStyle/>
          <a:p>
            <a:r>
              <a:rPr lang="en-US" dirty="0"/>
              <a:t>Digital Marketing Reach—FOX 8</a:t>
            </a:r>
          </a:p>
        </p:txBody>
      </p:sp>
      <p:pic>
        <p:nvPicPr>
          <p:cNvPr id="7" name="Content Placeholder 6" descr="A screenshot of a computer&#10;&#10;Description automatically generated">
            <a:extLst>
              <a:ext uri="{FF2B5EF4-FFF2-40B4-BE49-F238E27FC236}">
                <a16:creationId xmlns:a16="http://schemas.microsoft.com/office/drawing/2014/main" id="{831C5CA2-DE7A-3FB7-9574-D4911CD36D81}"/>
              </a:ext>
            </a:extLst>
          </p:cNvPr>
          <p:cNvPicPr>
            <a:picLocks noGrp="1" noChangeAspect="1"/>
          </p:cNvPicPr>
          <p:nvPr>
            <p:ph idx="1"/>
          </p:nvPr>
        </p:nvPicPr>
        <p:blipFill>
          <a:blip r:embed="rId3"/>
          <a:stretch>
            <a:fillRect/>
          </a:stretch>
        </p:blipFill>
        <p:spPr>
          <a:xfrm>
            <a:off x="127820" y="1663350"/>
            <a:ext cx="5672559" cy="4195762"/>
          </a:xfrm>
        </p:spPr>
      </p:pic>
      <p:pic>
        <p:nvPicPr>
          <p:cNvPr id="9" name="Picture 8" descr="A white rectangular object with black text">
            <a:extLst>
              <a:ext uri="{FF2B5EF4-FFF2-40B4-BE49-F238E27FC236}">
                <a16:creationId xmlns:a16="http://schemas.microsoft.com/office/drawing/2014/main" id="{235985A3-F757-9EC5-DF32-1DA4DC0FB2CF}"/>
              </a:ext>
            </a:extLst>
          </p:cNvPr>
          <p:cNvPicPr>
            <a:picLocks noChangeAspect="1"/>
          </p:cNvPicPr>
          <p:nvPr/>
        </p:nvPicPr>
        <p:blipFill>
          <a:blip r:embed="rId4"/>
          <a:stretch>
            <a:fillRect/>
          </a:stretch>
        </p:blipFill>
        <p:spPr>
          <a:xfrm>
            <a:off x="5957234" y="1663351"/>
            <a:ext cx="6104339" cy="4195762"/>
          </a:xfrm>
          <a:prstGeom prst="rect">
            <a:avLst/>
          </a:prstGeom>
        </p:spPr>
      </p:pic>
    </p:spTree>
    <p:extLst>
      <p:ext uri="{BB962C8B-B14F-4D97-AF65-F5344CB8AC3E}">
        <p14:creationId xmlns:p14="http://schemas.microsoft.com/office/powerpoint/2010/main" val="3565500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A7A32-C978-E884-BF4E-2B1C6C30A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66506-063E-8419-5C9F-C2A5F0AF79D3}"/>
              </a:ext>
            </a:extLst>
          </p:cNvPr>
          <p:cNvSpPr>
            <a:spLocks noGrp="1"/>
          </p:cNvSpPr>
          <p:nvPr>
            <p:ph type="title"/>
          </p:nvPr>
        </p:nvSpPr>
        <p:spPr>
          <a:xfrm>
            <a:off x="127820" y="129883"/>
            <a:ext cx="18789444" cy="1356360"/>
          </a:xfrm>
        </p:spPr>
        <p:txBody>
          <a:bodyPr>
            <a:normAutofit/>
          </a:bodyPr>
          <a:lstStyle/>
          <a:p>
            <a:r>
              <a:rPr lang="en-US" dirty="0"/>
              <a:t>Digital Marketing Reach—FOX 8</a:t>
            </a:r>
          </a:p>
        </p:txBody>
      </p:sp>
      <p:pic>
        <p:nvPicPr>
          <p:cNvPr id="6" name="Picture 5" descr="A screenshot of a computer">
            <a:extLst>
              <a:ext uri="{FF2B5EF4-FFF2-40B4-BE49-F238E27FC236}">
                <a16:creationId xmlns:a16="http://schemas.microsoft.com/office/drawing/2014/main" id="{AA0A66DD-E126-E617-0558-EC463C432C13}"/>
              </a:ext>
            </a:extLst>
          </p:cNvPr>
          <p:cNvPicPr>
            <a:picLocks noChangeAspect="1"/>
          </p:cNvPicPr>
          <p:nvPr/>
        </p:nvPicPr>
        <p:blipFill>
          <a:blip r:embed="rId3"/>
          <a:stretch>
            <a:fillRect/>
          </a:stretch>
        </p:blipFill>
        <p:spPr>
          <a:xfrm>
            <a:off x="127820" y="1803028"/>
            <a:ext cx="5739608" cy="4068983"/>
          </a:xfrm>
          <a:prstGeom prst="rect">
            <a:avLst/>
          </a:prstGeom>
        </p:spPr>
      </p:pic>
      <p:pic>
        <p:nvPicPr>
          <p:cNvPr id="10" name="Picture 9" descr="A screenshot of a computer screen">
            <a:extLst>
              <a:ext uri="{FF2B5EF4-FFF2-40B4-BE49-F238E27FC236}">
                <a16:creationId xmlns:a16="http://schemas.microsoft.com/office/drawing/2014/main" id="{AD8CED08-7192-89AA-A9A8-16F8FF3D215E}"/>
              </a:ext>
            </a:extLst>
          </p:cNvPr>
          <p:cNvPicPr>
            <a:picLocks noChangeAspect="1"/>
          </p:cNvPicPr>
          <p:nvPr/>
        </p:nvPicPr>
        <p:blipFill>
          <a:blip r:embed="rId4"/>
          <a:stretch>
            <a:fillRect/>
          </a:stretch>
        </p:blipFill>
        <p:spPr>
          <a:xfrm>
            <a:off x="6017683" y="1800878"/>
            <a:ext cx="6046495" cy="4068983"/>
          </a:xfrm>
          <a:prstGeom prst="rect">
            <a:avLst/>
          </a:prstGeom>
        </p:spPr>
      </p:pic>
    </p:spTree>
    <p:extLst>
      <p:ext uri="{BB962C8B-B14F-4D97-AF65-F5344CB8AC3E}">
        <p14:creationId xmlns:p14="http://schemas.microsoft.com/office/powerpoint/2010/main" val="389426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7A70C-01CB-32F9-EAF6-BC870CF64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6DD1E-7176-C3D3-A37A-9426BAF654AC}"/>
              </a:ext>
            </a:extLst>
          </p:cNvPr>
          <p:cNvSpPr>
            <a:spLocks noGrp="1"/>
          </p:cNvSpPr>
          <p:nvPr>
            <p:ph type="title"/>
          </p:nvPr>
        </p:nvSpPr>
        <p:spPr>
          <a:xfrm>
            <a:off x="127820" y="129883"/>
            <a:ext cx="18789444" cy="1356360"/>
          </a:xfrm>
        </p:spPr>
        <p:txBody>
          <a:bodyPr>
            <a:normAutofit/>
          </a:bodyPr>
          <a:lstStyle/>
          <a:p>
            <a:r>
              <a:rPr lang="en-US" dirty="0"/>
              <a:t>Digital Marketing Reach—FOX 8</a:t>
            </a:r>
          </a:p>
        </p:txBody>
      </p:sp>
      <p:pic>
        <p:nvPicPr>
          <p:cNvPr id="6" name="Picture 5" descr="A screenshot of a computer">
            <a:extLst>
              <a:ext uri="{FF2B5EF4-FFF2-40B4-BE49-F238E27FC236}">
                <a16:creationId xmlns:a16="http://schemas.microsoft.com/office/drawing/2014/main" id="{AAC45FCF-C27C-3364-C249-79A9C9AC241B}"/>
              </a:ext>
            </a:extLst>
          </p:cNvPr>
          <p:cNvPicPr>
            <a:picLocks noChangeAspect="1"/>
          </p:cNvPicPr>
          <p:nvPr/>
        </p:nvPicPr>
        <p:blipFill>
          <a:blip r:embed="rId3"/>
          <a:stretch>
            <a:fillRect/>
          </a:stretch>
        </p:blipFill>
        <p:spPr>
          <a:xfrm>
            <a:off x="138190" y="1839716"/>
            <a:ext cx="5987308" cy="4035516"/>
          </a:xfrm>
          <a:prstGeom prst="rect">
            <a:avLst/>
          </a:prstGeom>
        </p:spPr>
      </p:pic>
      <p:pic>
        <p:nvPicPr>
          <p:cNvPr id="10" name="Picture 9" descr="A white grid with black text">
            <a:extLst>
              <a:ext uri="{FF2B5EF4-FFF2-40B4-BE49-F238E27FC236}">
                <a16:creationId xmlns:a16="http://schemas.microsoft.com/office/drawing/2014/main" id="{6F80FB78-726E-9816-1A35-C465A971828C}"/>
              </a:ext>
            </a:extLst>
          </p:cNvPr>
          <p:cNvPicPr>
            <a:picLocks noChangeAspect="1"/>
          </p:cNvPicPr>
          <p:nvPr/>
        </p:nvPicPr>
        <p:blipFill>
          <a:blip r:embed="rId4"/>
          <a:stretch>
            <a:fillRect/>
          </a:stretch>
        </p:blipFill>
        <p:spPr>
          <a:xfrm>
            <a:off x="6302479" y="1844562"/>
            <a:ext cx="5751868" cy="4030669"/>
          </a:xfrm>
          <a:prstGeom prst="rect">
            <a:avLst/>
          </a:prstGeom>
        </p:spPr>
      </p:pic>
    </p:spTree>
    <p:extLst>
      <p:ext uri="{BB962C8B-B14F-4D97-AF65-F5344CB8AC3E}">
        <p14:creationId xmlns:p14="http://schemas.microsoft.com/office/powerpoint/2010/main" val="386233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DEC2-3CE6-403C-843D-B88A8A456CA0}"/>
              </a:ext>
            </a:extLst>
          </p:cNvPr>
          <p:cNvSpPr>
            <a:spLocks noGrp="1"/>
          </p:cNvSpPr>
          <p:nvPr>
            <p:ph type="title"/>
          </p:nvPr>
        </p:nvSpPr>
        <p:spPr/>
        <p:txBody>
          <a:bodyPr>
            <a:normAutofit/>
          </a:bodyPr>
          <a:lstStyle/>
          <a:p>
            <a:r>
              <a:rPr lang="en-US" dirty="0"/>
              <a:t>Instagram</a:t>
            </a:r>
          </a:p>
        </p:txBody>
      </p:sp>
      <p:pic>
        <p:nvPicPr>
          <p:cNvPr id="7" name="Picture 6" descr="A screenshot of a graph&#10;&#10;Description automatically generated">
            <a:extLst>
              <a:ext uri="{FF2B5EF4-FFF2-40B4-BE49-F238E27FC236}">
                <a16:creationId xmlns:a16="http://schemas.microsoft.com/office/drawing/2014/main" id="{980781AA-D0D6-3183-41B3-33E32C16B7FC}"/>
              </a:ext>
            </a:extLst>
          </p:cNvPr>
          <p:cNvPicPr>
            <a:picLocks noChangeAspect="1"/>
          </p:cNvPicPr>
          <p:nvPr/>
        </p:nvPicPr>
        <p:blipFill>
          <a:blip r:embed="rId3"/>
          <a:stretch>
            <a:fillRect/>
          </a:stretch>
        </p:blipFill>
        <p:spPr>
          <a:xfrm>
            <a:off x="617280" y="2054957"/>
            <a:ext cx="11135724" cy="3750420"/>
          </a:xfrm>
          <a:prstGeom prst="rect">
            <a:avLst/>
          </a:prstGeom>
        </p:spPr>
      </p:pic>
    </p:spTree>
    <p:extLst>
      <p:ext uri="{BB962C8B-B14F-4D97-AF65-F5344CB8AC3E}">
        <p14:creationId xmlns:p14="http://schemas.microsoft.com/office/powerpoint/2010/main" val="333384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3DDD6-8E74-4DF3-A7C9-6234C7DB3E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78ADAB2-5713-4CC8-B21C-AD74ED6A7DF7}">
  <ds:schemaRefs>
    <ds:schemaRef ds:uri="http://schemas.microsoft.com/sharepoint/v3/contenttype/forms"/>
  </ds:schemaRefs>
</ds:datastoreItem>
</file>

<file path=customXml/itemProps3.xml><?xml version="1.0" encoding="utf-8"?>
<ds:datastoreItem xmlns:ds="http://schemas.openxmlformats.org/officeDocument/2006/customXml" ds:itemID="{DEF0D866-2B5B-42FA-BA6C-C5A2A749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5686</TotalTime>
  <Words>664</Words>
  <Application>Microsoft Office PowerPoint</Application>
  <PresentationFormat>Widescreen</PresentationFormat>
  <Paragraphs>50</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Baguet Script</vt:lpstr>
      <vt:lpstr>Calibri</vt:lpstr>
      <vt:lpstr>Century Gothic</vt:lpstr>
      <vt:lpstr>Wingdings 3</vt:lpstr>
      <vt:lpstr>Ion</vt:lpstr>
      <vt:lpstr>Marketing Report</vt:lpstr>
      <vt:lpstr>Digital Marketing Reach—CBS 17</vt:lpstr>
      <vt:lpstr>Digital Marketing Reach—CBS 17</vt:lpstr>
      <vt:lpstr>Digital Marketing Reach—CBS 17</vt:lpstr>
      <vt:lpstr>Digital Marketing Reach— FOX 8</vt:lpstr>
      <vt:lpstr>Digital Marketing Reach—FOX 8</vt:lpstr>
      <vt:lpstr>Digital Marketing Reach—FOX 8</vt:lpstr>
      <vt:lpstr>Digital Marketing Reach—FOX 8</vt:lpstr>
      <vt:lpstr>Instagram</vt:lpstr>
      <vt:lpstr>Facebook</vt:lpstr>
      <vt:lpstr>Google Grant</vt:lpstr>
      <vt:lpstr>Website Analytic Report</vt:lpstr>
      <vt:lpstr>Emails</vt:lpstr>
      <vt:lpstr>Emails</vt:lpstr>
      <vt:lpstr>Newsletter—Red Devil Dispatch</vt:lpstr>
      <vt:lpstr>Newsletter—cont. </vt:lpstr>
      <vt:lpstr>How we are getting our donations—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Charlie Vaughn</dc:creator>
  <cp:lastModifiedBy>Charlie Vaughn</cp:lastModifiedBy>
  <cp:revision>1</cp:revision>
  <dcterms:created xsi:type="dcterms:W3CDTF">2025-01-23T14:51:52Z</dcterms:created>
  <dcterms:modified xsi:type="dcterms:W3CDTF">2025-01-27T13:38:02Z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